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Caveat"/>
      <p:regular r:id="rId30"/>
      <p:bold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aveat-bold.fntdata"/><Relationship Id="rId30" Type="http://schemas.openxmlformats.org/officeDocument/2006/relationships/font" Target="fonts/Caveat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gif>
</file>

<file path=ppt/media/image24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ce4cad46e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ce4cad46e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ce4cad46e2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ce4cad46e2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nathan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ce4cad46e2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ce4cad46e2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nathan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ce4cad46e2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ce4cad46e2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nathan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ce12a11e2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ce12a11e2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nathan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ce4cad46e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ce4cad46e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Nathan 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general trend is that as the maximum time increases, so does the total value of items, and vice versa. Further analysis of plot A shows a nearly straight line representing that of a linear equation relating the maximum time and the total value of items.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e12a11e2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e12a11e2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priyali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ce32fde9c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ce32fde9c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priyali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ce4cad46e2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ce4cad46e2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priyali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ce32fde9c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ce32fde9c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priyali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ce32fde9c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ce32fde9c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ce32fde9c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ce32fde9c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priyali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ce12a11e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ce12a11e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Charlie </a:t>
            </a:r>
            <a:r>
              <a:rPr lang="en"/>
              <a:t>Supermarket Sweep was an American television game show that first ran in the 1960s. It was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later brought back in the 1990s. And it was brought back again in the early 2000s. There are even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plans to bring it back in the next few years. The concept of this game was simple: contestants had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specified amount of time to run through a supermarket and pick up items; upon returning to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starting point, they would then receive a cash prize based on the total monetary value of the goods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 brought back.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most contestants on the show, strategies were simple. Some would run straight for the most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expensive items; others would choose a path that allowed them to collect as many items as possible,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regardless of value. For this project, you will model the problem of optimally filling up two baskets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a team of two contestants.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e4cad46e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ce4cad46e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Charlie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e4cad46e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e4cad46e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Charlie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e4962b6c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ce4962b6c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Charlie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e4cad46e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ce4cad46e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Charlie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ce4cad46e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ce4cad46e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ce12a11e2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ce12a11e2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gif"/><Relationship Id="rId4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321375" y="3919625"/>
            <a:ext cx="67668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ISyE 4133: Advanced Optimization</a:t>
            </a:r>
            <a:endParaRPr b="1"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Alexander Nathan, Dan That Ton, Qiming (Charlie) Wei, &amp; Priyali Bandla </a:t>
            </a:r>
            <a:r>
              <a:rPr lang="en" sz="20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 sz="2000">
                <a:solidFill>
                  <a:srgbClr val="990000"/>
                </a:solidFill>
              </a:rPr>
              <a:t>               </a:t>
            </a:r>
            <a:endParaRPr sz="2000">
              <a:solidFill>
                <a:srgbClr val="990000"/>
              </a:solidFill>
            </a:endParaRPr>
          </a:p>
        </p:txBody>
      </p:sp>
      <p:pic>
        <p:nvPicPr>
          <p:cNvPr id="73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7000" y="2352100"/>
            <a:ext cx="2079124" cy="207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85475" y="643275"/>
            <a:ext cx="10374275" cy="346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306700" y="561475"/>
            <a:ext cx="70392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Model Formulation - </a:t>
            </a:r>
            <a:r>
              <a:rPr lang="en">
                <a:solidFill>
                  <a:schemeClr val="dk1"/>
                </a:solidFill>
              </a:rPr>
              <a:t>Objective Function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3" name="Google Shape;20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250" y="1674825"/>
            <a:ext cx="3733550" cy="1975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2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22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2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2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22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0" name="Google Shape;210;p22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6" name="Google Shape;216;p23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23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23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23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0" name="Google Shape;220;p23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1" name="Google Shape;221;p23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2" name="Google Shape;222;p23"/>
          <p:cNvSpPr txBox="1"/>
          <p:nvPr>
            <p:ph type="title"/>
          </p:nvPr>
        </p:nvSpPr>
        <p:spPr>
          <a:xfrm>
            <a:off x="287350" y="51310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Model Formulation - </a:t>
            </a:r>
            <a:r>
              <a:rPr lang="en">
                <a:solidFill>
                  <a:schemeClr val="dk1"/>
                </a:solidFill>
              </a:rPr>
              <a:t>Constraints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550" y="1068150"/>
            <a:ext cx="7719000" cy="3007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24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0" name="Google Shape;230;p24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2" name="Google Shape;232;p24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" name="Google Shape;233;p24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4" name="Google Shape;234;p24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p24"/>
          <p:cNvSpPr txBox="1"/>
          <p:nvPr>
            <p:ph type="title"/>
          </p:nvPr>
        </p:nvSpPr>
        <p:spPr>
          <a:xfrm>
            <a:off x="287350" y="51310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Model Formulation - </a:t>
            </a:r>
            <a:r>
              <a:rPr lang="en">
                <a:solidFill>
                  <a:schemeClr val="dk1"/>
                </a:solidFill>
              </a:rPr>
              <a:t>Constraints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350" y="1034825"/>
            <a:ext cx="5546076" cy="338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p25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25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4" name="Google Shape;244;p25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5" name="Google Shape;245;p25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6" name="Google Shape;246;p25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7" name="Google Shape;247;p25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8" name="Google Shape;248;p25"/>
          <p:cNvSpPr txBox="1"/>
          <p:nvPr>
            <p:ph type="title"/>
          </p:nvPr>
        </p:nvSpPr>
        <p:spPr>
          <a:xfrm>
            <a:off x="287350" y="51310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Model Formulation - </a:t>
            </a:r>
            <a:r>
              <a:rPr lang="en">
                <a:solidFill>
                  <a:schemeClr val="dk1"/>
                </a:solidFill>
              </a:rPr>
              <a:t>Constraints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25"/>
          <p:cNvPicPr preferRelativeResize="0"/>
          <p:nvPr/>
        </p:nvPicPr>
        <p:blipFill rotWithShape="1">
          <a:blip r:embed="rId3">
            <a:alphaModFix/>
          </a:blip>
          <a:srcRect b="49809" l="0" r="0" t="0"/>
          <a:stretch/>
        </p:blipFill>
        <p:spPr>
          <a:xfrm>
            <a:off x="287350" y="1148488"/>
            <a:ext cx="4298126" cy="20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5"/>
          <p:cNvPicPr preferRelativeResize="0"/>
          <p:nvPr/>
        </p:nvPicPr>
        <p:blipFill rotWithShape="1">
          <a:blip r:embed="rId3">
            <a:alphaModFix/>
          </a:blip>
          <a:srcRect b="0" l="0" r="0" t="49809"/>
          <a:stretch/>
        </p:blipFill>
        <p:spPr>
          <a:xfrm>
            <a:off x="3503749" y="2583687"/>
            <a:ext cx="4298139" cy="209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6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p26"/>
          <p:cNvSpPr txBox="1"/>
          <p:nvPr>
            <p:ph type="title"/>
          </p:nvPr>
        </p:nvSpPr>
        <p:spPr>
          <a:xfrm>
            <a:off x="311700" y="5170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TSP Optimized Paths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"/>
          <p:cNvSpPr txBox="1"/>
          <p:nvPr>
            <p:ph idx="1" type="body"/>
          </p:nvPr>
        </p:nvSpPr>
        <p:spPr>
          <a:xfrm>
            <a:off x="311700" y="1080800"/>
            <a:ext cx="3756600" cy="26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Optimal Path for Shopper 1: 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(Start, 26) → (26, 27) → (27, 32) → (32, 33) → (33, 41) → (41, 42) → (42, 43) → (43, 52) → (52, 54) → (54, 56) → (56, End)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Items Chosen for Shopper 1: 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[Toilet Paper, Paper Towels, Detergent, Broom, Coca Cola (12), LaCroix (12), Pepsi (12), Taquitos, Lasagna,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Pizza (12")]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Total Value for Shopper 1: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$81.19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4" name="Google Shape;264;p26"/>
          <p:cNvSpPr txBox="1"/>
          <p:nvPr/>
        </p:nvSpPr>
        <p:spPr>
          <a:xfrm>
            <a:off x="4501225" y="786300"/>
            <a:ext cx="33843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Optimal Path for Shopper 2: </a:t>
            </a:r>
            <a:endParaRPr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(Start, 1) → (1, 2) → (2, 21) → (21, 22) → (22, 25) → (25, 29) → (29, 30) → (30, 35) → (35, 38) → (38, 39)→(39, End)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Items Chosen for Shopper 2: </a:t>
            </a:r>
            <a:endParaRPr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[Coffee Beans, K-Cups, Ibuprofen, Diapers, Shampoo, Solo Cups, Trash Bags, Air Freshener, 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Gatorade (12), Redbull (4)]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Value for Shopper 2: 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$83.39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5" name="Google Shape;265;p26"/>
          <p:cNvSpPr txBox="1"/>
          <p:nvPr/>
        </p:nvSpPr>
        <p:spPr>
          <a:xfrm>
            <a:off x="358475" y="3906300"/>
            <a:ext cx="3384300" cy="400200"/>
          </a:xfrm>
          <a:prstGeom prst="rect">
            <a:avLst/>
          </a:prstGeom>
          <a:noFill/>
          <a:ln cap="flat" cmpd="sng" w="9525">
            <a:solidFill>
              <a:srgbClr val="D052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Value of both shoppers: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$164.60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/>
          <p:nvPr>
            <p:ph type="title"/>
          </p:nvPr>
        </p:nvSpPr>
        <p:spPr>
          <a:xfrm>
            <a:off x="827100" y="51450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Different Time Limits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71" name="Google Shape;2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650" y="1354775"/>
            <a:ext cx="4466675" cy="316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7"/>
          <p:cNvSpPr txBox="1"/>
          <p:nvPr/>
        </p:nvSpPr>
        <p:spPr>
          <a:xfrm>
            <a:off x="5339775" y="1255575"/>
            <a:ext cx="3276000" cy="23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7"/>
          <p:cNvSpPr txBox="1"/>
          <p:nvPr/>
        </p:nvSpPr>
        <p:spPr>
          <a:xfrm>
            <a:off x="5339775" y="1255575"/>
            <a:ext cx="3276000" cy="23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a positive, almost linear trend between maximum time and total value of items</a:t>
            </a:r>
            <a:endParaRPr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4" name="Google Shape;27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3175" y="2246575"/>
            <a:ext cx="3022600" cy="213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8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28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28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2" name="Google Shape;282;p28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3" name="Google Shape;283;p28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4" name="Google Shape;284;p28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Google Shape;285;p28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6" name="Google Shape;286;p28"/>
          <p:cNvSpPr txBox="1"/>
          <p:nvPr>
            <p:ph type="title"/>
          </p:nvPr>
        </p:nvSpPr>
        <p:spPr>
          <a:xfrm>
            <a:off x="340525" y="513100"/>
            <a:ext cx="7164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Sequential Model - Formulation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8"/>
          <p:cNvSpPr txBox="1"/>
          <p:nvPr>
            <p:ph idx="1" type="body"/>
          </p:nvPr>
        </p:nvSpPr>
        <p:spPr>
          <a:xfrm>
            <a:off x="4572000" y="1254525"/>
            <a:ext cx="2991000" cy="31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Optimal Path for Shopper 1: 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(Start, 1) → (1, 2) →  (2, 10) →  (10, 21)  → (21, 22) → (22, 26) → (26, 27)   → (27, 31) → (31, 32)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→ (32, 33)→ (33, End)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Items Chosen for Shopper 1: 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[Coffee Beans, K-Cups, Seasoning, Ibuprofen, Diapers, Toilet Paper, Paper Towels, Dish Soap, Detergent, Broom]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Total Value for Shopper 1: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$101.40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88" name="Google Shape;2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00" y="1501150"/>
            <a:ext cx="3585950" cy="86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200" y="2956375"/>
            <a:ext cx="3705759" cy="86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8"/>
          <p:cNvSpPr txBox="1"/>
          <p:nvPr/>
        </p:nvSpPr>
        <p:spPr>
          <a:xfrm>
            <a:off x="340525" y="1111150"/>
            <a:ext cx="22851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Simultaneous 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28"/>
          <p:cNvSpPr txBox="1"/>
          <p:nvPr/>
        </p:nvSpPr>
        <p:spPr>
          <a:xfrm>
            <a:off x="340525" y="2518150"/>
            <a:ext cx="22851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Sequential 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9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7" name="Google Shape;297;p29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8" name="Google Shape;298;p29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9" name="Google Shape;299;p29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0" name="Google Shape;300;p29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1" name="Google Shape;301;p29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2" name="Google Shape;302;p29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29"/>
          <p:cNvSpPr txBox="1"/>
          <p:nvPr>
            <p:ph type="title"/>
          </p:nvPr>
        </p:nvSpPr>
        <p:spPr>
          <a:xfrm>
            <a:off x="350200" y="5130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Constraints for Shopper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600" y="1635575"/>
            <a:ext cx="6911350" cy="15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0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0" name="Google Shape;310;p30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1" name="Google Shape;311;p30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2" name="Google Shape;312;p30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3" name="Google Shape;313;p30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4" name="Google Shape;314;p30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5" name="Google Shape;315;p30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p30"/>
          <p:cNvSpPr txBox="1"/>
          <p:nvPr>
            <p:ph type="title"/>
          </p:nvPr>
        </p:nvSpPr>
        <p:spPr>
          <a:xfrm>
            <a:off x="340525" y="513100"/>
            <a:ext cx="7164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Sequential Model Formulation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0"/>
          <p:cNvSpPr txBox="1"/>
          <p:nvPr>
            <p:ph idx="1" type="body"/>
          </p:nvPr>
        </p:nvSpPr>
        <p:spPr>
          <a:xfrm>
            <a:off x="340525" y="1068950"/>
            <a:ext cx="3183000" cy="29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Optimal Path for Shopper 1: </a:t>
            </a:r>
            <a:endParaRPr b="1" sz="14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(Start, 1) → (1, 2) →  (2, 10) →  (10, 21)  → (21, 22) → (22, 26) → (26, 27)   → (27, 31) → (31, 32) </a:t>
            </a:r>
            <a:endParaRPr sz="14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→ (32, 33)→ (33, End)  </a:t>
            </a:r>
            <a:endParaRPr sz="14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Items Chosen for Shopper 1: </a:t>
            </a:r>
            <a:endParaRPr b="1" sz="14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[Coffee Beans, K-Cups, Seasoning, Ibuprofen, Diapers, Toilet Paper, Paper Towels, Dish Soap, Detergent, Broom]</a:t>
            </a:r>
            <a:endParaRPr sz="14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Value for Shopper 1:</a:t>
            </a:r>
            <a:r>
              <a:rPr lang="en" sz="14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$101.40</a:t>
            </a:r>
            <a:endParaRPr sz="14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18" name="Google Shape;318;p30"/>
          <p:cNvSpPr txBox="1"/>
          <p:nvPr/>
        </p:nvSpPr>
        <p:spPr>
          <a:xfrm>
            <a:off x="3835300" y="1068950"/>
            <a:ext cx="3000000" cy="26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Optimal Path for Shopper 2: </a:t>
            </a:r>
            <a:endParaRPr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(Start, 3) → (3, 5) →  (5, 23) →  (23, 25)  → (25, 30) → (30, 36) → (36, 38)   → (38, 39) → (39, 40) → (40, End)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Items Chosen for Shopper 2:</a:t>
            </a:r>
            <a:endParaRPr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[Capt. Crunch, Granola, Toothpaste, Shampoo, Trash Bags, Oreos, Gatorade (12), Redbull (4), Ritz]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Value for Shopper 2: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$54.41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0"/>
          <p:cNvSpPr txBox="1"/>
          <p:nvPr/>
        </p:nvSpPr>
        <p:spPr>
          <a:xfrm>
            <a:off x="423050" y="3859325"/>
            <a:ext cx="4021500" cy="400200"/>
          </a:xfrm>
          <a:prstGeom prst="rect">
            <a:avLst/>
          </a:prstGeom>
          <a:noFill/>
          <a:ln cap="flat" cmpd="sng" w="9525">
            <a:solidFill>
              <a:srgbClr val="D052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Value of both shoppers: $155.81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1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5" name="Google Shape;325;p31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6" name="Google Shape;326;p31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7" name="Google Shape;327;p31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8" name="Google Shape;328;p31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9" name="Google Shape;329;p31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0" name="Google Shape;330;p31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1" name="Google Shape;331;p31"/>
          <p:cNvSpPr txBox="1"/>
          <p:nvPr>
            <p:ph type="title"/>
          </p:nvPr>
        </p:nvSpPr>
        <p:spPr>
          <a:xfrm>
            <a:off x="330875" y="5372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Winning Strategy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4952" y="1501150"/>
            <a:ext cx="3919900" cy="22049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1"/>
          <p:cNvSpPr txBox="1"/>
          <p:nvPr/>
        </p:nvSpPr>
        <p:spPr>
          <a:xfrm>
            <a:off x="557650" y="1045975"/>
            <a:ext cx="2277300" cy="3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31"/>
          <p:cNvSpPr txBox="1"/>
          <p:nvPr/>
        </p:nvSpPr>
        <p:spPr>
          <a:xfrm>
            <a:off x="301375" y="1060475"/>
            <a:ext cx="2960400" cy="3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TSP (b) was the best strategy 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○"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Simultaneous: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$164.60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○"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Sequential: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$155.81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Had a difference of $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.79 over sequential model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was in agreement with our original hypothesis 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that </a:t>
            </a: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modelling the shoppers traversing simultaneously would be better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Table of Contents</a:t>
            </a:r>
            <a:r>
              <a:rPr lang="en"/>
              <a:t> </a:t>
            </a:r>
            <a:endParaRPr/>
          </a:p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319500" y="1846800"/>
            <a:ext cx="32379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AutoNum type="arabicPeriod"/>
            </a:pPr>
            <a:r>
              <a:rPr b="1"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 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AutoNum type="arabicPeriod"/>
            </a:pPr>
            <a:r>
              <a:rPr b="1"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Formulation 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AutoNum type="arabicPeriod"/>
            </a:pPr>
            <a:r>
              <a:rPr b="1"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TSP Constraint 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AutoNum type="arabicPeriod"/>
            </a:pPr>
            <a:r>
              <a:rPr b="1"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Optimized Paths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AutoNum type="arabicPeriod"/>
            </a:pPr>
            <a:r>
              <a:rPr b="1"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Sequential Model Formulation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AutoNum type="arabicPeriod"/>
            </a:pPr>
            <a:r>
              <a:rPr b="1"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Winning Strategy 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AutoNum type="arabicPeriod"/>
            </a:pPr>
            <a:r>
              <a:rPr b="1"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Appendix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6120225" y="-345000"/>
            <a:ext cx="4005600" cy="3929400"/>
          </a:xfrm>
          <a:prstGeom prst="ellipse">
            <a:avLst/>
          </a:prstGeom>
          <a:solidFill>
            <a:srgbClr val="D15535"/>
          </a:solidFill>
          <a:ln cap="flat" cmpd="sng" w="952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5582600" y="2679175"/>
            <a:ext cx="2365500" cy="23568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rgbClr val="F6B2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2"/>
          <p:cNvSpPr/>
          <p:nvPr/>
        </p:nvSpPr>
        <p:spPr>
          <a:xfrm>
            <a:off x="6120225" y="-345000"/>
            <a:ext cx="4005600" cy="3929400"/>
          </a:xfrm>
          <a:prstGeom prst="ellipse">
            <a:avLst/>
          </a:prstGeom>
          <a:solidFill>
            <a:srgbClr val="D15535"/>
          </a:solidFill>
          <a:ln cap="flat" cmpd="sng" w="952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0" name="Google Shape;340;p32"/>
          <p:cNvSpPr/>
          <p:nvPr/>
        </p:nvSpPr>
        <p:spPr>
          <a:xfrm>
            <a:off x="4068225" y="-412300"/>
            <a:ext cx="2365500" cy="23568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rgbClr val="F6B2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1" name="Google Shape;341;p32"/>
          <p:cNvSpPr txBox="1"/>
          <p:nvPr>
            <p:ph type="title"/>
          </p:nvPr>
        </p:nvSpPr>
        <p:spPr>
          <a:xfrm>
            <a:off x="2398175" y="85050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Caveat"/>
                <a:ea typeface="Caveat"/>
                <a:cs typeface="Caveat"/>
                <a:sym typeface="Caveat"/>
              </a:rPr>
              <a:t>Q &amp; A</a:t>
            </a:r>
            <a:endParaRPr sz="48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42" name="Google Shape;342;p32"/>
          <p:cNvSpPr txBox="1"/>
          <p:nvPr>
            <p:ph type="title"/>
          </p:nvPr>
        </p:nvSpPr>
        <p:spPr>
          <a:xfrm>
            <a:off x="853950" y="1519275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Caveat"/>
                <a:ea typeface="Caveat"/>
                <a:cs typeface="Caveat"/>
                <a:sym typeface="Caveat"/>
              </a:rPr>
              <a:t>Thank you! </a:t>
            </a:r>
            <a:endParaRPr sz="4800"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43" name="Google Shape;3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5225" y="2781900"/>
            <a:ext cx="2448225" cy="184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5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5"/>
          <p:cNvSpPr txBox="1"/>
          <p:nvPr>
            <p:ph type="title"/>
          </p:nvPr>
        </p:nvSpPr>
        <p:spPr>
          <a:xfrm>
            <a:off x="633325" y="6077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95" name="Google Shape;95;p15"/>
          <p:cNvSpPr txBox="1"/>
          <p:nvPr>
            <p:ph idx="1" type="body"/>
          </p:nvPr>
        </p:nvSpPr>
        <p:spPr>
          <a:xfrm>
            <a:off x="633337" y="125452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The concept of this game is simple: contestants have a specified amount of time to run 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through a supermarket and pick up items; upon returning to the starting point, they would 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then receive a cash prize based on the total monetary value of the goods they brought back”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Goal: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Highest total monetary value of goods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Rules: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A maximum of 60 seconds for each shopper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It takes 2 seconds to grab an item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Each item can be grabbed once 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by both shoppers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Must circle back to their starting point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2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774">
                <a:latin typeface="Times New Roman"/>
                <a:ea typeface="Times New Roman"/>
                <a:cs typeface="Times New Roman"/>
                <a:sym typeface="Times New Roman"/>
              </a:rPr>
              <a:t>Shopper travels at a speed of 10 ft/second</a:t>
            </a:r>
            <a:endParaRPr sz="2774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1048" t="0"/>
          <a:stretch/>
        </p:blipFill>
        <p:spPr>
          <a:xfrm>
            <a:off x="4461550" y="2222275"/>
            <a:ext cx="3305375" cy="188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364700" y="55660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Layout </a:t>
            </a:r>
            <a:endParaRPr/>
          </a:p>
        </p:txBody>
      </p:sp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58525"/>
            <a:ext cx="5015851" cy="307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/>
        </p:nvSpPr>
        <p:spPr>
          <a:xfrm>
            <a:off x="5470025" y="1584275"/>
            <a:ext cx="3244200" cy="7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Vertical Distance: 110 ft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Only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allowed to move horizontally between the start and end of shelves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Horizontal Distance: 100 ft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1761550" y="4043675"/>
            <a:ext cx="1721400" cy="144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1822075" y="1764050"/>
            <a:ext cx="1721400" cy="144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16"/>
          <p:cNvSpPr/>
          <p:nvPr/>
        </p:nvSpPr>
        <p:spPr>
          <a:xfrm rot="5400000">
            <a:off x="1563500" y="2946275"/>
            <a:ext cx="1721400" cy="144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2850600" y="2946275"/>
            <a:ext cx="777300" cy="144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2850600" y="2946275"/>
            <a:ext cx="777300" cy="144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3072450" y="2844725"/>
            <a:ext cx="333600" cy="348000"/>
          </a:xfrm>
          <a:prstGeom prst="noSmoking">
            <a:avLst>
              <a:gd fmla="val 18750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2441850" y="669750"/>
            <a:ext cx="607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2916775" y="1370875"/>
            <a:ext cx="3529500" cy="27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Item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Name of item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Price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Price of item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 Position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vertical distance from the starting point to the item (In fts)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Position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horizontal distance from the starting point to the item (In fts)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of </a:t>
            </a:r>
            <a:r>
              <a:rPr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56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Items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Starting Point has a price of 0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50" y="1137450"/>
            <a:ext cx="1640975" cy="183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350" y="3350925"/>
            <a:ext cx="1640976" cy="136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/>
          <p:nvPr/>
        </p:nvSpPr>
        <p:spPr>
          <a:xfrm>
            <a:off x="1319225" y="3007650"/>
            <a:ext cx="72600" cy="6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1319225" y="3132900"/>
            <a:ext cx="72600" cy="6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1319225" y="3258173"/>
            <a:ext cx="72600" cy="67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875" y="631125"/>
            <a:ext cx="1515250" cy="40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17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17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17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17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17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1379400" y="445025"/>
            <a:ext cx="745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600"/>
              <a:t>Calculating the Shortest Time between Items</a:t>
            </a:r>
            <a:endParaRPr sz="2600"/>
          </a:p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>
            <a:off x="2175300" y="1626625"/>
            <a:ext cx="3613500" cy="22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If the items have the same x-coordinate: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Shortest time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|y1-y2|/10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If the items do not have the same x-coordinate: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182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Shortest time = [min(sum(y1+y2),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220-sum(y1+y2))+|x1-x2|] / 10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496" y="1116150"/>
            <a:ext cx="1469021" cy="101917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8"/>
          <p:cNvSpPr txBox="1"/>
          <p:nvPr/>
        </p:nvSpPr>
        <p:spPr>
          <a:xfrm>
            <a:off x="6247275" y="1214725"/>
            <a:ext cx="1898100" cy="1019100"/>
          </a:xfrm>
          <a:prstGeom prst="rect">
            <a:avLst/>
          </a:prstGeom>
          <a:noFill/>
          <a:ln cap="flat" cmpd="sng" w="9525">
            <a:solidFill>
              <a:srgbClr val="D052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Shortest distance = |35-15| = 20 ft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2 sec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5957925" y="2367113"/>
            <a:ext cx="2713200" cy="23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K-Cups To Flour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want to pick the minimum y distance out of two choice (</a:t>
            </a:r>
            <a:r>
              <a:rPr b="1" lang="en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Orange</a:t>
            </a:r>
            <a:r>
              <a:rPr lang="en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b="1" lang="en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grey</a:t>
            </a:r>
            <a:r>
              <a:rPr lang="en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1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this case 35+55=90 &lt; 220-(35+55)=130</a:t>
            </a:r>
            <a:endParaRPr sz="1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add this y distance to x distance take to get shortest distance (90+10=100 ft =10 sec) </a:t>
            </a:r>
            <a:endParaRPr sz="1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" name="Google Shape;138;p18"/>
          <p:cNvSpPr/>
          <p:nvPr/>
        </p:nvSpPr>
        <p:spPr>
          <a:xfrm>
            <a:off x="1952676" y="3541176"/>
            <a:ext cx="53400" cy="1182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18"/>
          <p:cNvSpPr/>
          <p:nvPr/>
        </p:nvSpPr>
        <p:spPr>
          <a:xfrm>
            <a:off x="1654309" y="4038272"/>
            <a:ext cx="53400" cy="65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0" name="Google Shape;14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480" y="2274521"/>
            <a:ext cx="1216567" cy="252848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8"/>
          <p:cNvSpPr/>
          <p:nvPr/>
        </p:nvSpPr>
        <p:spPr>
          <a:xfrm flipH="1">
            <a:off x="1654414" y="2744829"/>
            <a:ext cx="53400" cy="13233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18"/>
          <p:cNvSpPr/>
          <p:nvPr/>
        </p:nvSpPr>
        <p:spPr>
          <a:xfrm flipH="1">
            <a:off x="1952763" y="2744829"/>
            <a:ext cx="53400" cy="7962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19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19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Shortest Time Matrix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5" name="Google Shape;15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400" y="1478525"/>
            <a:ext cx="7235963" cy="1378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400" y="3626951"/>
            <a:ext cx="7235963" cy="79594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/>
          <p:nvPr/>
        </p:nvSpPr>
        <p:spPr>
          <a:xfrm>
            <a:off x="3807436" y="2953118"/>
            <a:ext cx="63000" cy="75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3807436" y="3124334"/>
            <a:ext cx="63000" cy="75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19"/>
          <p:cNvSpPr/>
          <p:nvPr/>
        </p:nvSpPr>
        <p:spPr>
          <a:xfrm>
            <a:off x="3807436" y="3300388"/>
            <a:ext cx="63000" cy="75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521351" y="4150829"/>
            <a:ext cx="7082100" cy="75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19"/>
          <p:cNvSpPr/>
          <p:nvPr/>
        </p:nvSpPr>
        <p:spPr>
          <a:xfrm rot="-5400000">
            <a:off x="5980814" y="2816850"/>
            <a:ext cx="2944500" cy="267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1053585" y="1690663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1429017" y="1789528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1685022" y="1915237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2066724" y="2014102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19"/>
          <p:cNvSpPr/>
          <p:nvPr/>
        </p:nvSpPr>
        <p:spPr>
          <a:xfrm>
            <a:off x="2444653" y="2118275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2730841" y="2238842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19"/>
          <p:cNvSpPr/>
          <p:nvPr/>
        </p:nvSpPr>
        <p:spPr>
          <a:xfrm>
            <a:off x="3032608" y="2337707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3237315" y="2460624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19"/>
          <p:cNvSpPr/>
          <p:nvPr/>
        </p:nvSpPr>
        <p:spPr>
          <a:xfrm>
            <a:off x="3493321" y="2559488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3807438" y="2658353"/>
            <a:ext cx="255900" cy="99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311700" y="54692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Formulation -</a:t>
            </a:r>
            <a:r>
              <a:rPr lang="en">
                <a:solidFill>
                  <a:schemeClr val="dk1"/>
                </a:solidFill>
              </a:rPr>
              <a:t> Parameters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7" name="Google Shape;177;p20"/>
          <p:cNvSpPr txBox="1"/>
          <p:nvPr/>
        </p:nvSpPr>
        <p:spPr>
          <a:xfrm>
            <a:off x="5735950" y="1278050"/>
            <a:ext cx="3007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20"/>
          <p:cNvSpPr txBox="1"/>
          <p:nvPr/>
        </p:nvSpPr>
        <p:spPr>
          <a:xfrm>
            <a:off x="6084075" y="1239375"/>
            <a:ext cx="24660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20"/>
          <p:cNvSpPr txBox="1"/>
          <p:nvPr/>
        </p:nvSpPr>
        <p:spPr>
          <a:xfrm>
            <a:off x="6293475" y="2597725"/>
            <a:ext cx="256260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the Provided CSV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0688" y="3046737"/>
            <a:ext cx="1766726" cy="47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0"/>
          <p:cNvSpPr txBox="1"/>
          <p:nvPr/>
        </p:nvSpPr>
        <p:spPr>
          <a:xfrm>
            <a:off x="6235413" y="1549400"/>
            <a:ext cx="26787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The Shortest Time Matrix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975" y="1313526"/>
            <a:ext cx="5855723" cy="2034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" name="Google Shape;183;p20"/>
          <p:cNvCxnSpPr>
            <a:endCxn id="180" idx="1"/>
          </p:cNvCxnSpPr>
          <p:nvPr/>
        </p:nvCxnSpPr>
        <p:spPr>
          <a:xfrm>
            <a:off x="2842988" y="2987425"/>
            <a:ext cx="3677700" cy="29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0"/>
          <p:cNvCxnSpPr/>
          <p:nvPr/>
        </p:nvCxnSpPr>
        <p:spPr>
          <a:xfrm flipH="1" rot="10800000">
            <a:off x="5671700" y="1861775"/>
            <a:ext cx="563100" cy="17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/>
          <p:nvPr/>
        </p:nvSpPr>
        <p:spPr>
          <a:xfrm>
            <a:off x="8023800" y="47932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21"/>
          <p:cNvSpPr/>
          <p:nvPr/>
        </p:nvSpPr>
        <p:spPr>
          <a:xfrm>
            <a:off x="8023800" y="349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21"/>
          <p:cNvSpPr/>
          <p:nvPr/>
        </p:nvSpPr>
        <p:spPr>
          <a:xfrm>
            <a:off x="8023800" y="-5467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21"/>
          <p:cNvSpPr/>
          <p:nvPr/>
        </p:nvSpPr>
        <p:spPr>
          <a:xfrm>
            <a:off x="8023800" y="390630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1"/>
          <p:cNvSpPr/>
          <p:nvPr/>
        </p:nvSpPr>
        <p:spPr>
          <a:xfrm>
            <a:off x="8023800" y="125452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1"/>
          <p:cNvSpPr/>
          <p:nvPr/>
        </p:nvSpPr>
        <p:spPr>
          <a:xfrm>
            <a:off x="8023800" y="2150675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1"/>
          <p:cNvSpPr/>
          <p:nvPr/>
        </p:nvSpPr>
        <p:spPr>
          <a:xfrm>
            <a:off x="8023800" y="3055750"/>
            <a:ext cx="1120200" cy="1151400"/>
          </a:xfrm>
          <a:prstGeom prst="ellipse">
            <a:avLst/>
          </a:prstGeom>
          <a:solidFill>
            <a:srgbClr val="D15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1"/>
          <p:cNvSpPr txBox="1"/>
          <p:nvPr>
            <p:ph type="title"/>
          </p:nvPr>
        </p:nvSpPr>
        <p:spPr>
          <a:xfrm>
            <a:off x="311700" y="5170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Model Formulation - </a:t>
            </a:r>
            <a:r>
              <a:rPr lang="en">
                <a:solidFill>
                  <a:schemeClr val="dk1"/>
                </a:solidFill>
              </a:rPr>
              <a:t>Variables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54525"/>
            <a:ext cx="7116249" cy="241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